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handoutMasterIdLst>
    <p:handoutMasterId r:id="rId26"/>
  </p:handoutMasterIdLst>
  <p:sldIdLst>
    <p:sldId id="256" r:id="rId2"/>
    <p:sldId id="257" r:id="rId3"/>
    <p:sldId id="258" r:id="rId4"/>
    <p:sldId id="259" r:id="rId5"/>
    <p:sldId id="264" r:id="rId6"/>
    <p:sldId id="265" r:id="rId7"/>
    <p:sldId id="266" r:id="rId8"/>
    <p:sldId id="267" r:id="rId9"/>
    <p:sldId id="268" r:id="rId10"/>
    <p:sldId id="269" r:id="rId11"/>
    <p:sldId id="270" r:id="rId12"/>
    <p:sldId id="271" r:id="rId13"/>
    <p:sldId id="272" r:id="rId14"/>
    <p:sldId id="273" r:id="rId15"/>
    <p:sldId id="260" r:id="rId16"/>
    <p:sldId id="263" r:id="rId17"/>
    <p:sldId id="279" r:id="rId18"/>
    <p:sldId id="261" r:id="rId19"/>
    <p:sldId id="281" r:id="rId20"/>
    <p:sldId id="280" r:id="rId21"/>
    <p:sldId id="275" r:id="rId22"/>
    <p:sldId id="262" r:id="rId23"/>
    <p:sldId id="276" r:id="rId24"/>
    <p:sldId id="277" r:id="rId25"/>
  </p:sldIdLst>
  <p:sldSz cx="9144000" cy="6858000" type="screen4x3"/>
  <p:notesSz cx="6797675" cy="9928225"/>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62" autoAdjust="0"/>
    <p:restoredTop sz="94700" autoAdjust="0"/>
  </p:normalViewPr>
  <p:slideViewPr>
    <p:cSldViewPr>
      <p:cViewPr varScale="1">
        <p:scale>
          <a:sx n="110" d="100"/>
          <a:sy n="110" d="100"/>
        </p:scale>
        <p:origin x="648"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2945659" cy="496411"/>
          </a:xfrm>
          <a:prstGeom prst="rect">
            <a:avLst/>
          </a:prstGeom>
        </p:spPr>
        <p:txBody>
          <a:bodyPr vert="horz" lIns="91429" tIns="45714" rIns="91429" bIns="45714" rtlCol="0"/>
          <a:lstStyle>
            <a:lvl1pPr algn="l">
              <a:defRPr sz="1200"/>
            </a:lvl1pPr>
          </a:lstStyle>
          <a:p>
            <a:endParaRPr lang="zh-HK" altLang="en-US"/>
          </a:p>
        </p:txBody>
      </p:sp>
      <p:sp>
        <p:nvSpPr>
          <p:cNvPr id="3" name="日期版面配置區 2"/>
          <p:cNvSpPr>
            <a:spLocks noGrp="1"/>
          </p:cNvSpPr>
          <p:nvPr>
            <p:ph type="dt" sz="quarter" idx="1"/>
          </p:nvPr>
        </p:nvSpPr>
        <p:spPr>
          <a:xfrm>
            <a:off x="3850444" y="1"/>
            <a:ext cx="2945659" cy="496411"/>
          </a:xfrm>
          <a:prstGeom prst="rect">
            <a:avLst/>
          </a:prstGeom>
        </p:spPr>
        <p:txBody>
          <a:bodyPr vert="horz" lIns="91429" tIns="45714" rIns="91429" bIns="45714" rtlCol="0"/>
          <a:lstStyle>
            <a:lvl1pPr algn="r">
              <a:defRPr sz="1200"/>
            </a:lvl1pPr>
          </a:lstStyle>
          <a:p>
            <a:fld id="{48D83403-FD46-48CC-BDC2-F1CBCA54B077}" type="datetimeFigureOut">
              <a:rPr lang="zh-HK" altLang="en-US" smtClean="0"/>
              <a:t>15/10/2015</a:t>
            </a:fld>
            <a:endParaRPr lang="zh-HK" altLang="en-US"/>
          </a:p>
        </p:txBody>
      </p:sp>
      <p:sp>
        <p:nvSpPr>
          <p:cNvPr id="4" name="頁尾版面配置區 3"/>
          <p:cNvSpPr>
            <a:spLocks noGrp="1"/>
          </p:cNvSpPr>
          <p:nvPr>
            <p:ph type="ftr" sz="quarter" idx="2"/>
          </p:nvPr>
        </p:nvSpPr>
        <p:spPr>
          <a:xfrm>
            <a:off x="0" y="9430091"/>
            <a:ext cx="2945659" cy="496411"/>
          </a:xfrm>
          <a:prstGeom prst="rect">
            <a:avLst/>
          </a:prstGeom>
        </p:spPr>
        <p:txBody>
          <a:bodyPr vert="horz" lIns="91429" tIns="45714" rIns="91429" bIns="45714"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3850444" y="9430091"/>
            <a:ext cx="2945659" cy="496411"/>
          </a:xfrm>
          <a:prstGeom prst="rect">
            <a:avLst/>
          </a:prstGeom>
        </p:spPr>
        <p:txBody>
          <a:bodyPr vert="horz" lIns="91429" tIns="45714" rIns="91429" bIns="45714" rtlCol="0" anchor="b"/>
          <a:lstStyle>
            <a:lvl1pPr algn="r">
              <a:defRPr sz="1200"/>
            </a:lvl1pPr>
          </a:lstStyle>
          <a:p>
            <a:fld id="{E983F7BA-B3BC-41EE-8BFC-78B05EE5E4DA}" type="slidenum">
              <a:rPr lang="zh-HK" altLang="en-US" smtClean="0"/>
              <a:t>‹#›</a:t>
            </a:fld>
            <a:endParaRPr lang="zh-HK" altLang="en-US"/>
          </a:p>
        </p:txBody>
      </p:sp>
    </p:spTree>
    <p:extLst>
      <p:ext uri="{BB962C8B-B14F-4D97-AF65-F5344CB8AC3E}">
        <p14:creationId xmlns:p14="http://schemas.microsoft.com/office/powerpoint/2010/main" val="367510159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B201218C-17D7-4C5D-A926-8550B9074A92}" type="datetimeFigureOut">
              <a:rPr lang="zh-HK" altLang="en-US" smtClean="0"/>
              <a:t>15/10/2015</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43844DC-E2B8-4E26-A49C-A7CEDFC59262}" type="slidenum">
              <a:rPr lang="zh-HK" altLang="en-US" smtClean="0"/>
              <a:t>‹#›</a:t>
            </a:fld>
            <a:endParaRPr lang="zh-HK"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B201218C-17D7-4C5D-A926-8550B9074A92}" type="datetimeFigureOut">
              <a:rPr lang="zh-HK" altLang="en-US" smtClean="0"/>
              <a:t>15/10/2015</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43844DC-E2B8-4E26-A49C-A7CEDFC59262}" type="slidenum">
              <a:rPr lang="zh-HK" altLang="en-US" smtClean="0"/>
              <a:t>‹#›</a:t>
            </a:fld>
            <a:endParaRPr lang="zh-HK"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201218C-17D7-4C5D-A926-8550B9074A92}" type="datetimeFigureOut">
              <a:rPr lang="zh-HK" altLang="en-US" smtClean="0"/>
              <a:t>15/10/2015</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43844DC-E2B8-4E26-A49C-A7CEDFC59262}" type="slidenum">
              <a:rPr lang="zh-HK" altLang="en-US" smtClean="0"/>
              <a:t>‹#›</a:t>
            </a:fld>
            <a:endParaRPr lang="zh-HK"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B201218C-17D7-4C5D-A926-8550B9074A92}" type="datetimeFigureOut">
              <a:rPr lang="zh-HK" altLang="en-US" smtClean="0"/>
              <a:t>15/10/2015</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43844DC-E2B8-4E26-A49C-A7CEDFC59262}" type="slidenum">
              <a:rPr lang="zh-HK" altLang="en-US" smtClean="0"/>
              <a:t>‹#›</a:t>
            </a:fld>
            <a:endParaRPr lang="zh-HK" altLang="en-US"/>
          </a:p>
        </p:txBody>
      </p:sp>
      <p:sp>
        <p:nvSpPr>
          <p:cNvPr id="7" name="Title 6"/>
          <p:cNvSpPr>
            <a:spLocks noGrp="1"/>
          </p:cNvSpPr>
          <p:nvPr>
            <p:ph type="title"/>
          </p:nvPr>
        </p:nvSpPr>
        <p:spPr/>
        <p:txBody>
          <a:bodyPr/>
          <a:lstStyle/>
          <a:p>
            <a:r>
              <a:rPr lang="zh-TW" altLang="en-US" smtClean="0"/>
              <a:t>按一下以編輯母片標題樣式</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201218C-17D7-4C5D-A926-8550B9074A92}" type="datetimeFigureOut">
              <a:rPr lang="zh-HK" altLang="en-US" smtClean="0"/>
              <a:t>15/10/2015</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43844DC-E2B8-4E26-A49C-A7CEDFC59262}" type="slidenum">
              <a:rPr lang="zh-HK" altLang="en-US" smtClean="0"/>
              <a:t>‹#›</a:t>
            </a:fld>
            <a:endParaRPr lang="zh-HK"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5" name="Date Placeholder 4"/>
          <p:cNvSpPr>
            <a:spLocks noGrp="1"/>
          </p:cNvSpPr>
          <p:nvPr>
            <p:ph type="dt" sz="half" idx="10"/>
          </p:nvPr>
        </p:nvSpPr>
        <p:spPr/>
        <p:txBody>
          <a:bodyPr/>
          <a:lstStyle/>
          <a:p>
            <a:fld id="{B201218C-17D7-4C5D-A926-8550B9074A92}" type="datetimeFigureOut">
              <a:rPr lang="zh-HK" altLang="en-US" smtClean="0"/>
              <a:t>15/10/2015</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43844DC-E2B8-4E26-A49C-A7CEDFC59262}" type="slidenum">
              <a:rPr lang="zh-HK" altLang="en-US" smtClean="0"/>
              <a:t>‹#›</a:t>
            </a:fld>
            <a:endParaRPr lang="zh-HK" altLang="en-US"/>
          </a:p>
        </p:txBody>
      </p:sp>
      <p:sp>
        <p:nvSpPr>
          <p:cNvPr id="9" name="Content Placeholder 8"/>
          <p:cNvSpPr>
            <a:spLocks noGrp="1"/>
          </p:cNvSpPr>
          <p:nvPr>
            <p:ph sz="quarter" idx="13"/>
          </p:nvPr>
        </p:nvSpPr>
        <p:spPr>
          <a:xfrm>
            <a:off x="676655" y="2679192"/>
            <a:ext cx="3822192" cy="34472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B201218C-17D7-4C5D-A926-8550B9074A92}" type="datetimeFigureOut">
              <a:rPr lang="zh-HK" altLang="en-US" smtClean="0"/>
              <a:t>15/10/2015</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B43844DC-E2B8-4E26-A49C-A7CEDFC59262}" type="slidenum">
              <a:rPr lang="zh-HK" altLang="en-US" smtClean="0"/>
              <a:t>‹#›</a:t>
            </a:fld>
            <a:endParaRPr lang="zh-HK"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B201218C-17D7-4C5D-A926-8550B9074A92}" type="datetimeFigureOut">
              <a:rPr lang="zh-HK" altLang="en-US" smtClean="0"/>
              <a:t>15/10/2015</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B43844DC-E2B8-4E26-A49C-A7CEDFC59262}" type="slidenum">
              <a:rPr lang="zh-HK" altLang="en-US" smtClean="0"/>
              <a:t>‹#›</a:t>
            </a:fld>
            <a:endParaRPr lang="zh-HK"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201218C-17D7-4C5D-A926-8550B9074A92}" type="datetimeFigureOut">
              <a:rPr lang="zh-HK" altLang="en-US" smtClean="0"/>
              <a:t>15/10/2015</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B43844DC-E2B8-4E26-A49C-A7CEDFC59262}" type="slidenum">
              <a:rPr lang="zh-HK" altLang="en-US" smtClean="0"/>
              <a:t>‹#›</a:t>
            </a:fld>
            <a:endParaRPr lang="zh-HK"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201218C-17D7-4C5D-A926-8550B9074A92}" type="datetimeFigureOut">
              <a:rPr lang="zh-HK" altLang="en-US" smtClean="0"/>
              <a:t>15/10/2015</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43844DC-E2B8-4E26-A49C-A7CEDFC59262}" type="slidenum">
              <a:rPr lang="zh-HK" altLang="en-US" smtClean="0"/>
              <a:t>‹#›</a:t>
            </a:fld>
            <a:endParaRPr lang="zh-HK"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B201218C-17D7-4C5D-A926-8550B9074A92}" type="datetimeFigureOut">
              <a:rPr lang="zh-HK" altLang="en-US" smtClean="0"/>
              <a:t>15/10/2015</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43844DC-E2B8-4E26-A49C-A7CEDFC59262}" type="slidenum">
              <a:rPr lang="zh-HK" altLang="en-US" smtClean="0"/>
              <a:t>‹#›</a:t>
            </a:fld>
            <a:endParaRPr lang="zh-HK"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201218C-17D7-4C5D-A926-8550B9074A92}" type="datetimeFigureOut">
              <a:rPr lang="zh-HK" altLang="en-US" smtClean="0"/>
              <a:t>15/10/2015</a:t>
            </a:fld>
            <a:endParaRPr lang="zh-HK"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zh-HK"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43844DC-E2B8-4E26-A49C-A7CEDFC59262}" type="slidenum">
              <a:rPr lang="zh-HK" altLang="en-US" smtClean="0"/>
              <a:t>‹#›</a:t>
            </a:fld>
            <a:endParaRPr lang="zh-HK"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zh-TW" altLang="zh-HK" sz="8000" b="1" dirty="0"/>
              <a:t>尖子培育計劃</a:t>
            </a:r>
            <a:endParaRPr lang="zh-HK" altLang="en-US" sz="8000" dirty="0"/>
          </a:p>
        </p:txBody>
      </p:sp>
      <p:sp>
        <p:nvSpPr>
          <p:cNvPr id="3" name="副標題 2"/>
          <p:cNvSpPr>
            <a:spLocks noGrp="1"/>
          </p:cNvSpPr>
          <p:nvPr>
            <p:ph type="subTitle" idx="1"/>
          </p:nvPr>
        </p:nvSpPr>
        <p:spPr/>
        <p:txBody>
          <a:bodyPr/>
          <a:lstStyle/>
          <a:p>
            <a:r>
              <a:rPr lang="en-US" altLang="zh-HK" dirty="0" smtClean="0"/>
              <a:t>Est. in 2012</a:t>
            </a:r>
            <a:endParaRPr lang="zh-HK" altLang="en-US" dirty="0"/>
          </a:p>
        </p:txBody>
      </p:sp>
      <p:pic>
        <p:nvPicPr>
          <p:cNvPr id="6" name="音訊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75085130"/>
      </p:ext>
    </p:extLst>
  </p:cSld>
  <p:clrMapOvr>
    <a:masterClrMapping/>
  </p:clrMapOvr>
  <mc:AlternateContent xmlns:mc="http://schemas.openxmlformats.org/markup-compatibility/2006">
    <mc:Choice xmlns:p14="http://schemas.microsoft.com/office/powerpoint/2010/main" Requires="p14">
      <p:transition spd="slow" p14:dur="2000" advTm="8628"/>
    </mc:Choice>
    <mc:Fallback>
      <p:transition spd="slow" advTm="8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75152" y="2674938"/>
            <a:ext cx="4601633" cy="3451225"/>
          </a:xfrm>
        </p:spPr>
      </p:pic>
      <p:sp>
        <p:nvSpPr>
          <p:cNvPr id="3" name="標題 2"/>
          <p:cNvSpPr>
            <a:spLocks noGrp="1"/>
          </p:cNvSpPr>
          <p:nvPr>
            <p:ph type="title"/>
          </p:nvPr>
        </p:nvSpPr>
        <p:spPr/>
        <p:txBody>
          <a:bodyPr/>
          <a:lstStyle/>
          <a:p>
            <a:r>
              <a:rPr lang="zh-TW" altLang="en-US" dirty="0" smtClean="0"/>
              <a:t>九型人格與學習風格座談會</a:t>
            </a:r>
            <a:endParaRPr lang="zh-HK" altLang="en-US" dirty="0"/>
          </a:p>
        </p:txBody>
      </p:sp>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93341654"/>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75152" y="2674938"/>
            <a:ext cx="4601633" cy="3451225"/>
          </a:xfrm>
        </p:spPr>
      </p:pic>
      <p:sp>
        <p:nvSpPr>
          <p:cNvPr id="3" name="標題 2"/>
          <p:cNvSpPr>
            <a:spLocks noGrp="1"/>
          </p:cNvSpPr>
          <p:nvPr>
            <p:ph type="title"/>
          </p:nvPr>
        </p:nvSpPr>
        <p:spPr/>
        <p:txBody>
          <a:bodyPr/>
          <a:lstStyle/>
          <a:p>
            <a:r>
              <a:rPr lang="zh-TW" altLang="en-US" dirty="0" smtClean="0"/>
              <a:t>創意思考學習工作坊</a:t>
            </a:r>
            <a:endParaRPr lang="zh-HK" altLang="en-US" dirty="0"/>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50875117"/>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75152" y="2674938"/>
            <a:ext cx="4601633" cy="3451225"/>
          </a:xfrm>
        </p:spPr>
      </p:pic>
      <p:sp>
        <p:nvSpPr>
          <p:cNvPr id="3" name="標題 2"/>
          <p:cNvSpPr>
            <a:spLocks noGrp="1"/>
          </p:cNvSpPr>
          <p:nvPr>
            <p:ph type="title"/>
          </p:nvPr>
        </p:nvSpPr>
        <p:spPr/>
        <p:txBody>
          <a:bodyPr/>
          <a:lstStyle/>
          <a:p>
            <a:r>
              <a:rPr lang="zh-TW" altLang="en-US" dirty="0" smtClean="0"/>
              <a:t>英語音樂劇欣賞會</a:t>
            </a:r>
            <a:endParaRPr lang="zh-HK" altLang="en-US" dirty="0"/>
          </a:p>
        </p:txBody>
      </p:sp>
      <p:pic>
        <p:nvPicPr>
          <p:cNvPr id="6" name="音訊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4675785"/>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75152" y="2674938"/>
            <a:ext cx="4601633" cy="3451225"/>
          </a:xfrm>
        </p:spPr>
      </p:pic>
      <p:sp>
        <p:nvSpPr>
          <p:cNvPr id="3" name="標題 2"/>
          <p:cNvSpPr>
            <a:spLocks noGrp="1"/>
          </p:cNvSpPr>
          <p:nvPr>
            <p:ph type="title"/>
          </p:nvPr>
        </p:nvSpPr>
        <p:spPr/>
        <p:txBody>
          <a:bodyPr/>
          <a:lstStyle/>
          <a:p>
            <a:r>
              <a:rPr lang="en-US" altLang="zh-HK" dirty="0" smtClean="0"/>
              <a:t>CHAI talk (</a:t>
            </a:r>
            <a:r>
              <a:rPr lang="zh-TW" altLang="en-US" dirty="0" smtClean="0"/>
              <a:t>齋</a:t>
            </a:r>
            <a:r>
              <a:rPr lang="en-US" altLang="zh-TW" dirty="0" smtClean="0"/>
              <a:t>talk)</a:t>
            </a:r>
            <a:endParaRPr lang="zh-HK" altLang="en-US" dirty="0"/>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3236789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75152" y="2674938"/>
            <a:ext cx="4601633" cy="3451225"/>
          </a:xfrm>
        </p:spPr>
      </p:pic>
      <p:sp>
        <p:nvSpPr>
          <p:cNvPr id="3" name="標題 2"/>
          <p:cNvSpPr>
            <a:spLocks noGrp="1"/>
          </p:cNvSpPr>
          <p:nvPr>
            <p:ph type="title"/>
          </p:nvPr>
        </p:nvSpPr>
        <p:spPr/>
        <p:txBody>
          <a:bodyPr/>
          <a:lstStyle/>
          <a:p>
            <a:r>
              <a:rPr lang="zh-TW" altLang="en-US" dirty="0" smtClean="0"/>
              <a:t>劍橋</a:t>
            </a:r>
            <a:r>
              <a:rPr lang="zh-TW" altLang="en-US" dirty="0" smtClean="0"/>
              <a:t>學長分享</a:t>
            </a:r>
            <a:r>
              <a:rPr lang="zh-TW" altLang="en-US" dirty="0" smtClean="0"/>
              <a:t>會</a:t>
            </a:r>
            <a:endParaRPr lang="zh-HK" altLang="en-US" dirty="0"/>
          </a:p>
        </p:txBody>
      </p:sp>
      <p:pic>
        <p:nvPicPr>
          <p:cNvPr id="7" name="音訊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47867320"/>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zh-HK" kern="100" dirty="0" smtClean="0">
                <a:solidFill>
                  <a:schemeClr val="tx1"/>
                </a:solidFill>
                <a:cs typeface="Times New Roman"/>
              </a:rPr>
              <a:t>為</a:t>
            </a:r>
            <a:r>
              <a:rPr lang="zh-TW" altLang="en-US" kern="100" dirty="0" smtClean="0">
                <a:solidFill>
                  <a:schemeClr val="tx1"/>
                </a:solidFill>
                <a:cs typeface="Times New Roman"/>
              </a:rPr>
              <a:t>了</a:t>
            </a:r>
            <a:r>
              <a:rPr lang="zh-TW" altLang="zh-HK" kern="100" dirty="0" smtClean="0">
                <a:solidFill>
                  <a:schemeClr val="tx1"/>
                </a:solidFill>
                <a:cs typeface="Times New Roman"/>
              </a:rPr>
              <a:t>豐富</a:t>
            </a:r>
            <a:r>
              <a:rPr lang="zh-TW" altLang="zh-HK" kern="100" dirty="0">
                <a:solidFill>
                  <a:schemeClr val="tx1"/>
                </a:solidFill>
                <a:cs typeface="Times New Roman"/>
              </a:rPr>
              <a:t>學生對不同領域的知識，並提高學生的思考能力及個人修養，本校去年向中三至中五級尖子學生送出一本中文或英文書籍</a:t>
            </a:r>
            <a:r>
              <a:rPr lang="zh-TW" altLang="zh-HK" kern="100" dirty="0" smtClean="0">
                <a:solidFill>
                  <a:schemeClr val="tx1"/>
                </a:solidFill>
                <a:cs typeface="Times New Roman"/>
              </a:rPr>
              <a:t>。</a:t>
            </a:r>
            <a:endParaRPr lang="en-US" altLang="zh-TW" kern="100" dirty="0" smtClean="0">
              <a:solidFill>
                <a:schemeClr val="tx1"/>
              </a:solidFill>
              <a:cs typeface="Times New Roman"/>
            </a:endParaRPr>
          </a:p>
          <a:p>
            <a:r>
              <a:rPr lang="zh-TW" altLang="zh-HK" kern="100" dirty="0" smtClean="0">
                <a:solidFill>
                  <a:srgbClr val="000000"/>
                </a:solidFill>
                <a:cs typeface="Times New Roman"/>
              </a:rPr>
              <a:t>此外</a:t>
            </a:r>
            <a:r>
              <a:rPr lang="zh-TW" altLang="zh-HK" kern="100" dirty="0">
                <a:solidFill>
                  <a:srgbClr val="000000"/>
                </a:solidFill>
                <a:cs typeface="Times New Roman"/>
              </a:rPr>
              <a:t>，本校去年不但安排尖子同學前往韓國參加創新發明國際比賽，更成功推薦尖子同學</a:t>
            </a:r>
            <a:r>
              <a:rPr lang="zh-TW" altLang="zh-HK" kern="100" dirty="0" smtClean="0">
                <a:solidFill>
                  <a:srgbClr val="000000"/>
                </a:solidFill>
                <a:cs typeface="Times New Roman"/>
              </a:rPr>
              <a:t>加入</a:t>
            </a:r>
            <a:r>
              <a:rPr lang="zh-TW" altLang="en-US" kern="100" dirty="0" smtClean="0">
                <a:solidFill>
                  <a:srgbClr val="000000"/>
                </a:solidFill>
                <a:cs typeface="Times New Roman"/>
              </a:rPr>
              <a:t>「</a:t>
            </a:r>
            <a:r>
              <a:rPr lang="zh-TW" altLang="zh-HK" kern="100" dirty="0" smtClean="0">
                <a:solidFill>
                  <a:srgbClr val="000000"/>
                </a:solidFill>
                <a:cs typeface="Times New Roman"/>
              </a:rPr>
              <a:t>香港</a:t>
            </a:r>
            <a:r>
              <a:rPr lang="zh-TW" altLang="zh-HK" kern="100" dirty="0">
                <a:solidFill>
                  <a:srgbClr val="000000"/>
                </a:solidFill>
                <a:cs typeface="Times New Roman"/>
              </a:rPr>
              <a:t>資優教育學</a:t>
            </a:r>
            <a:r>
              <a:rPr lang="zh-TW" altLang="zh-HK" kern="100" dirty="0" smtClean="0">
                <a:solidFill>
                  <a:srgbClr val="000000"/>
                </a:solidFill>
                <a:cs typeface="Times New Roman"/>
              </a:rPr>
              <a:t>苑</a:t>
            </a:r>
            <a:r>
              <a:rPr lang="zh-TW" altLang="en-US" kern="100" dirty="0" smtClean="0">
                <a:solidFill>
                  <a:srgbClr val="000000"/>
                </a:solidFill>
                <a:cs typeface="Times New Roman"/>
              </a:rPr>
              <a:t>」</a:t>
            </a:r>
            <a:r>
              <a:rPr lang="zh-TW" altLang="zh-HK" kern="100" dirty="0" smtClean="0">
                <a:solidFill>
                  <a:srgbClr val="000000"/>
                </a:solidFill>
                <a:cs typeface="Times New Roman"/>
              </a:rPr>
              <a:t>，</a:t>
            </a:r>
            <a:r>
              <a:rPr lang="zh-TW" altLang="zh-HK" kern="100" dirty="0">
                <a:solidFill>
                  <a:srgbClr val="000000"/>
                </a:solidFill>
                <a:cs typeface="Times New Roman"/>
              </a:rPr>
              <a:t>讓學生獲得更多參與資優課程及訓練的機會。</a:t>
            </a:r>
            <a:endParaRPr lang="zh-TW" altLang="zh-HK" kern="100" dirty="0">
              <a:cs typeface="Times New Roman"/>
            </a:endParaRPr>
          </a:p>
          <a:p>
            <a:endParaRPr lang="zh-HK" altLang="en-US" dirty="0"/>
          </a:p>
        </p:txBody>
      </p:sp>
      <p:sp>
        <p:nvSpPr>
          <p:cNvPr id="2" name="標題 1"/>
          <p:cNvSpPr>
            <a:spLocks noGrp="1"/>
          </p:cNvSpPr>
          <p:nvPr>
            <p:ph type="title"/>
          </p:nvPr>
        </p:nvSpPr>
        <p:spPr/>
        <p:txBody>
          <a:bodyPr>
            <a:normAutofit fontScale="90000"/>
          </a:bodyPr>
          <a:lstStyle/>
          <a:p>
            <a:r>
              <a:rPr lang="zh-TW" altLang="en-US" dirty="0" smtClean="0"/>
              <a:t>一人一</a:t>
            </a:r>
            <a:r>
              <a:rPr lang="zh-TW" altLang="en-US" dirty="0"/>
              <a:t>書贈送計劃</a:t>
            </a:r>
            <a:r>
              <a:rPr lang="zh-TW" altLang="en-US" dirty="0" smtClean="0"/>
              <a:t>及閱讀交流計劃</a:t>
            </a:r>
            <a:endParaRPr lang="zh-HK" altLang="en-US" dirty="0"/>
          </a:p>
        </p:txBody>
      </p:sp>
      <p:pic>
        <p:nvPicPr>
          <p:cNvPr id="6" name="音訊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06721636"/>
      </p:ext>
    </p:extLst>
  </p:cSld>
  <p:clrMapOvr>
    <a:masterClrMapping/>
  </p:clrMapOvr>
  <mc:AlternateContent xmlns:mc="http://schemas.openxmlformats.org/markup-compatibility/2006">
    <mc:Choice xmlns:p14="http://schemas.microsoft.com/office/powerpoint/2010/main" Requires="p14">
      <p:transition spd="slow" p14:dur="2000" advTm="42890"/>
    </mc:Choice>
    <mc:Fallback>
      <p:transition spd="slow" advTm="42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75152" y="2674938"/>
            <a:ext cx="4601633" cy="3451225"/>
          </a:xfrm>
        </p:spPr>
      </p:pic>
      <p:sp>
        <p:nvSpPr>
          <p:cNvPr id="3" name="標題 2"/>
          <p:cNvSpPr>
            <a:spLocks noGrp="1"/>
          </p:cNvSpPr>
          <p:nvPr>
            <p:ph type="title"/>
          </p:nvPr>
        </p:nvSpPr>
        <p:spPr/>
        <p:txBody>
          <a:bodyPr/>
          <a:lstStyle/>
          <a:p>
            <a:r>
              <a:rPr lang="zh-TW" altLang="en-US" dirty="0"/>
              <a:t>一年一度購書日</a:t>
            </a:r>
            <a:endParaRPr lang="zh-HK" altLang="en-US" dirty="0"/>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71010279"/>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75152" y="2674938"/>
            <a:ext cx="4601633" cy="3451225"/>
          </a:xfrm>
        </p:spPr>
      </p:pic>
      <p:sp>
        <p:nvSpPr>
          <p:cNvPr id="3" name="標題 2"/>
          <p:cNvSpPr>
            <a:spLocks noGrp="1"/>
          </p:cNvSpPr>
          <p:nvPr>
            <p:ph type="title"/>
          </p:nvPr>
        </p:nvSpPr>
        <p:spPr/>
        <p:txBody>
          <a:bodyPr/>
          <a:lstStyle/>
          <a:p>
            <a:r>
              <a:rPr lang="zh-TW" altLang="en-US" dirty="0"/>
              <a:t>每月一次閱讀交流會</a:t>
            </a:r>
            <a:endParaRPr lang="zh-HK" altLang="en-US" dirty="0"/>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31690186"/>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a:spcAft>
                <a:spcPts val="0"/>
              </a:spcAft>
            </a:pPr>
            <a:r>
              <a:rPr lang="zh-TW" altLang="zh-HK" kern="100" dirty="0">
                <a:cs typeface="Times New Roman"/>
              </a:rPr>
              <a:t>經歷一年的努力耕耘後，本校尖子同學在校內外均獲取卓越的成就，例如：</a:t>
            </a:r>
          </a:p>
          <a:p>
            <a:pPr lvl="0">
              <a:buFont typeface="標楷體"/>
              <a:buChar char="☆"/>
            </a:pPr>
            <a:r>
              <a:rPr lang="zh-TW" altLang="zh-HK" kern="100" dirty="0" smtClean="0">
                <a:cs typeface="Times New Roman"/>
              </a:rPr>
              <a:t>在</a:t>
            </a:r>
            <a:r>
              <a:rPr lang="zh-TW" altLang="zh-HK" kern="100" dirty="0">
                <a:cs typeface="Times New Roman"/>
              </a:rPr>
              <a:t>校際及國際性</a:t>
            </a:r>
            <a:r>
              <a:rPr lang="zh-TW" altLang="zh-HK" kern="100" dirty="0" smtClean="0">
                <a:cs typeface="Times New Roman"/>
              </a:rPr>
              <a:t>比賽獲獎</a:t>
            </a:r>
            <a:r>
              <a:rPr lang="zh-TW" altLang="zh-HK" kern="100" dirty="0">
                <a:cs typeface="Times New Roman"/>
              </a:rPr>
              <a:t>數目高達</a:t>
            </a:r>
            <a:r>
              <a:rPr lang="en-US" altLang="zh-HK" kern="100" dirty="0">
                <a:cs typeface="Times New Roman"/>
              </a:rPr>
              <a:t>506</a:t>
            </a:r>
            <a:r>
              <a:rPr lang="zh-TW" altLang="zh-HK" kern="100" dirty="0">
                <a:cs typeface="Times New Roman"/>
              </a:rPr>
              <a:t>人次</a:t>
            </a:r>
          </a:p>
          <a:p>
            <a:pPr lvl="0">
              <a:buFont typeface="標楷體"/>
              <a:buChar char="☆"/>
            </a:pPr>
            <a:r>
              <a:rPr lang="zh-TW" altLang="zh-HK" kern="100" dirty="0" smtClean="0">
                <a:cs typeface="Times New Roman"/>
              </a:rPr>
              <a:t>六</a:t>
            </a:r>
            <a:r>
              <a:rPr lang="zh-TW" altLang="zh-HK" kern="100" dirty="0">
                <a:cs typeface="Times New Roman"/>
              </a:rPr>
              <a:t>名尖子同學入選「香港資優教育學苑</a:t>
            </a:r>
            <a:r>
              <a:rPr lang="zh-TW" altLang="zh-HK" kern="100" dirty="0" smtClean="0">
                <a:cs typeface="Times New Roman"/>
              </a:rPr>
              <a:t>」</a:t>
            </a:r>
            <a:endParaRPr lang="en-US" altLang="zh-TW" kern="100" dirty="0" smtClean="0">
              <a:cs typeface="Times New Roman"/>
            </a:endParaRPr>
          </a:p>
          <a:p>
            <a:pPr lvl="0">
              <a:buFont typeface="標楷體"/>
              <a:buChar char="☆"/>
            </a:pPr>
            <a:r>
              <a:rPr lang="zh-TW" altLang="en-US" kern="100" dirty="0" smtClean="0">
                <a:cs typeface="Times New Roman"/>
              </a:rPr>
              <a:t>尖子學生在</a:t>
            </a:r>
            <a:r>
              <a:rPr lang="en-US" altLang="zh-TW" kern="100" dirty="0" smtClean="0">
                <a:cs typeface="Times New Roman"/>
              </a:rPr>
              <a:t>2015</a:t>
            </a:r>
            <a:r>
              <a:rPr lang="zh-TW" altLang="en-US" kern="100" dirty="0" smtClean="0">
                <a:cs typeface="Times New Roman"/>
              </a:rPr>
              <a:t>年中學文憑試獲得優秀的成績</a:t>
            </a:r>
            <a:endParaRPr lang="zh-TW" altLang="zh-HK" kern="100" dirty="0">
              <a:cs typeface="Times New Roman"/>
            </a:endParaRPr>
          </a:p>
          <a:p>
            <a:endParaRPr lang="zh-HK" altLang="en-US" dirty="0"/>
          </a:p>
        </p:txBody>
      </p:sp>
      <p:sp>
        <p:nvSpPr>
          <p:cNvPr id="2" name="標題 1"/>
          <p:cNvSpPr>
            <a:spLocks noGrp="1"/>
          </p:cNvSpPr>
          <p:nvPr>
            <p:ph type="title"/>
          </p:nvPr>
        </p:nvSpPr>
        <p:spPr>
          <a:xfrm>
            <a:off x="457200" y="664104"/>
            <a:ext cx="8229600" cy="1252728"/>
          </a:xfrm>
        </p:spPr>
        <p:txBody>
          <a:bodyPr>
            <a:normAutofit fontScale="90000"/>
          </a:bodyPr>
          <a:lstStyle/>
          <a:p>
            <a:r>
              <a:rPr lang="zh-TW" altLang="zh-HK" kern="100" dirty="0">
                <a:ea typeface="標楷體"/>
                <a:cs typeface="Times New Roman"/>
              </a:rPr>
              <a:t>尖子成就</a:t>
            </a:r>
            <a:r>
              <a:rPr lang="zh-TW" altLang="zh-HK" kern="100" dirty="0">
                <a:cs typeface="Times New Roman"/>
              </a:rPr>
              <a:t/>
            </a:r>
            <a:br>
              <a:rPr lang="zh-TW" altLang="zh-HK" kern="100" dirty="0">
                <a:cs typeface="Times New Roman"/>
              </a:rPr>
            </a:br>
            <a:endParaRPr lang="zh-HK" altLang="en-US" dirty="0"/>
          </a:p>
        </p:txBody>
      </p:sp>
      <p:pic>
        <p:nvPicPr>
          <p:cNvPr id="8" name="音訊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16767918"/>
      </p:ext>
    </p:extLst>
  </p:cSld>
  <p:clrMapOvr>
    <a:masterClrMapping/>
  </p:clrMapOvr>
  <mc:AlternateContent xmlns:mc="http://schemas.openxmlformats.org/markup-compatibility/2006">
    <mc:Choice xmlns:p14="http://schemas.microsoft.com/office/powerpoint/2010/main" Requires="p14">
      <p:transition spd="slow" p14:dur="2000" advTm="31700"/>
    </mc:Choice>
    <mc:Fallback>
      <p:transition spd="slow" advTm="31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71538" y="2976197"/>
            <a:ext cx="7408862" cy="2848707"/>
          </a:xfrm>
        </p:spPr>
      </p:pic>
      <p:sp>
        <p:nvSpPr>
          <p:cNvPr id="3" name="標題 2"/>
          <p:cNvSpPr>
            <a:spLocks noGrp="1"/>
          </p:cNvSpPr>
          <p:nvPr>
            <p:ph type="title"/>
          </p:nvPr>
        </p:nvSpPr>
        <p:spPr/>
        <p:txBody>
          <a:bodyPr/>
          <a:lstStyle/>
          <a:p>
            <a:r>
              <a:rPr lang="en-US" altLang="zh-TW" dirty="0" smtClean="0"/>
              <a:t>DSE2015</a:t>
            </a:r>
            <a:r>
              <a:rPr lang="zh-TW" altLang="en-US" dirty="0" smtClean="0"/>
              <a:t>成績</a:t>
            </a:r>
            <a:endParaRPr lang="zh-HK" altLang="en-US" dirty="0"/>
          </a:p>
        </p:txBody>
      </p:sp>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81674470"/>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pPr marL="0" indent="0">
              <a:buNone/>
            </a:pPr>
            <a:r>
              <a:rPr lang="zh-TW" altLang="zh-HK" sz="3600" kern="100" dirty="0">
                <a:cs typeface="Times New Roman"/>
              </a:rPr>
              <a:t>透過多元化</a:t>
            </a:r>
            <a:r>
              <a:rPr lang="zh-TW" altLang="zh-HK" sz="3600" kern="100" dirty="0" smtClean="0">
                <a:cs typeface="Times New Roman"/>
              </a:rPr>
              <a:t>的</a:t>
            </a:r>
            <a:r>
              <a:rPr lang="zh-TW" altLang="en-US" sz="3600" kern="100" dirty="0" smtClean="0">
                <a:cs typeface="Times New Roman"/>
              </a:rPr>
              <a:t>學習及思考訓練</a:t>
            </a:r>
            <a:r>
              <a:rPr lang="zh-TW" altLang="zh-HK" sz="3600" kern="100" dirty="0" smtClean="0">
                <a:cs typeface="Times New Roman"/>
              </a:rPr>
              <a:t>活動</a:t>
            </a:r>
            <a:r>
              <a:rPr lang="zh-TW" altLang="zh-HK" sz="3600" kern="100" dirty="0">
                <a:cs typeface="Times New Roman"/>
              </a:rPr>
              <a:t>，</a:t>
            </a:r>
            <a:r>
              <a:rPr lang="zh-TW" altLang="zh-HK" sz="3600" kern="100" dirty="0">
                <a:solidFill>
                  <a:srgbClr val="000000"/>
                </a:solidFill>
                <a:cs typeface="Times New Roman"/>
              </a:rPr>
              <a:t>引導一些在學術或非學術方面有出色表現的同學充份地發揮他們的天賦，並能於</a:t>
            </a:r>
            <a:r>
              <a:rPr lang="zh-TW" altLang="zh-HK" sz="3600" kern="100" dirty="0" smtClean="0">
                <a:solidFill>
                  <a:srgbClr val="000000"/>
                </a:solidFill>
                <a:cs typeface="Times New Roman"/>
              </a:rPr>
              <a:t>公開</a:t>
            </a:r>
            <a:r>
              <a:rPr lang="zh-TW" altLang="en-US" sz="3600" kern="100" dirty="0" smtClean="0">
                <a:solidFill>
                  <a:srgbClr val="000000"/>
                </a:solidFill>
                <a:cs typeface="Times New Roman"/>
              </a:rPr>
              <a:t>考</a:t>
            </a:r>
            <a:r>
              <a:rPr lang="zh-TW" altLang="zh-HK" sz="3600" kern="100" dirty="0" smtClean="0">
                <a:solidFill>
                  <a:srgbClr val="000000"/>
                </a:solidFill>
                <a:cs typeface="Times New Roman"/>
              </a:rPr>
              <a:t>試</a:t>
            </a:r>
            <a:r>
              <a:rPr lang="zh-TW" altLang="zh-HK" sz="3600" kern="100" dirty="0">
                <a:solidFill>
                  <a:srgbClr val="000000"/>
                </a:solidFill>
                <a:cs typeface="Times New Roman"/>
              </a:rPr>
              <a:t>中獲取更卓越的成績。</a:t>
            </a:r>
            <a:endParaRPr lang="zh-HK" altLang="en-US" sz="3600" dirty="0"/>
          </a:p>
        </p:txBody>
      </p:sp>
      <p:sp>
        <p:nvSpPr>
          <p:cNvPr id="2" name="標題 1"/>
          <p:cNvSpPr>
            <a:spLocks noGrp="1"/>
          </p:cNvSpPr>
          <p:nvPr>
            <p:ph type="title"/>
          </p:nvPr>
        </p:nvSpPr>
        <p:spPr/>
        <p:txBody>
          <a:bodyPr/>
          <a:lstStyle/>
          <a:p>
            <a:r>
              <a:rPr lang="zh-TW" altLang="en-US" dirty="0" smtClean="0"/>
              <a:t>計劃目的</a:t>
            </a:r>
            <a:endParaRPr lang="zh-HK" altLang="en-US" dirty="0"/>
          </a:p>
        </p:txBody>
      </p:sp>
      <p:pic>
        <p:nvPicPr>
          <p:cNvPr id="7" name="音訊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57885642"/>
      </p:ext>
    </p:extLst>
  </p:cSld>
  <p:clrMapOvr>
    <a:masterClrMapping/>
  </p:clrMapOvr>
  <mc:AlternateContent xmlns:mc="http://schemas.openxmlformats.org/markup-compatibility/2006">
    <mc:Choice xmlns:p14="http://schemas.microsoft.com/office/powerpoint/2010/main" Requires="p14">
      <p:transition spd="slow" p14:dur="2000" advTm="22374"/>
    </mc:Choice>
    <mc:Fallback>
      <p:transition spd="slow" advTm="22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國際比賽獎項</a:t>
            </a:r>
            <a:endParaRPr lang="zh-HK" altLang="en-US" dirty="0"/>
          </a:p>
        </p:txBody>
      </p:sp>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2564904"/>
            <a:ext cx="5568619" cy="4176464"/>
          </a:xfrm>
          <a:prstGeom prst="rect">
            <a:avLst/>
          </a:prstGeom>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46005964"/>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75152" y="2674938"/>
            <a:ext cx="4601633" cy="3451225"/>
          </a:xfrm>
        </p:spPr>
      </p:pic>
      <p:sp>
        <p:nvSpPr>
          <p:cNvPr id="3" name="標題 2"/>
          <p:cNvSpPr>
            <a:spLocks noGrp="1"/>
          </p:cNvSpPr>
          <p:nvPr>
            <p:ph type="title"/>
          </p:nvPr>
        </p:nvSpPr>
        <p:spPr/>
        <p:txBody>
          <a:bodyPr/>
          <a:lstStyle/>
          <a:p>
            <a:r>
              <a:rPr lang="zh-TW" altLang="en-US" dirty="0" smtClean="0"/>
              <a:t>資優教育學苑</a:t>
            </a:r>
            <a:r>
              <a:rPr lang="en-US" altLang="zh-TW" dirty="0" smtClean="0"/>
              <a:t>2016</a:t>
            </a:r>
            <a:r>
              <a:rPr lang="zh-TW" altLang="en-US" dirty="0" smtClean="0"/>
              <a:t>入選同學</a:t>
            </a:r>
            <a:endParaRPr lang="zh-HK" altLang="en-US" dirty="0"/>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08500520"/>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85000" lnSpcReduction="20000"/>
          </a:bodyPr>
          <a:lstStyle/>
          <a:p>
            <a:pPr algn="just">
              <a:spcAft>
                <a:spcPts val="0"/>
              </a:spcAft>
            </a:pPr>
            <a:r>
              <a:rPr lang="zh-TW" altLang="zh-HK" kern="100" dirty="0">
                <a:solidFill>
                  <a:srgbClr val="000000"/>
                </a:solidFill>
                <a:cs typeface="Times New Roman"/>
              </a:rPr>
              <a:t>為配合培育尖子的</a:t>
            </a:r>
            <a:r>
              <a:rPr lang="zh-TW" altLang="zh-HK" kern="100" dirty="0" smtClean="0">
                <a:solidFill>
                  <a:srgbClr val="000000"/>
                </a:solidFill>
                <a:cs typeface="Times New Roman"/>
              </a:rPr>
              <a:t>需要</a:t>
            </a:r>
            <a:r>
              <a:rPr lang="zh-TW" altLang="en-US" kern="100" dirty="0" smtClean="0">
                <a:solidFill>
                  <a:srgbClr val="000000"/>
                </a:solidFill>
                <a:cs typeface="Times New Roman"/>
              </a:rPr>
              <a:t>以</a:t>
            </a:r>
            <a:r>
              <a:rPr lang="zh-TW" altLang="zh-HK" kern="100" dirty="0" smtClean="0">
                <a:solidFill>
                  <a:srgbClr val="000000"/>
                </a:solidFill>
                <a:cs typeface="Times New Roman"/>
              </a:rPr>
              <a:t>及</a:t>
            </a:r>
            <a:r>
              <a:rPr lang="zh-TW" altLang="zh-HK" kern="100" dirty="0">
                <a:solidFill>
                  <a:srgbClr val="000000"/>
                </a:solidFill>
                <a:cs typeface="Times New Roman"/>
              </a:rPr>
              <a:t>未來的發展，學校撥出房間作為尖子培育基地，名為</a:t>
            </a:r>
            <a:r>
              <a:rPr lang="en-US" altLang="zh-HK" b="1" kern="100" dirty="0">
                <a:solidFill>
                  <a:srgbClr val="000000"/>
                </a:solidFill>
                <a:cs typeface="Times New Roman"/>
              </a:rPr>
              <a:t>Elite Zentrum</a:t>
            </a:r>
            <a:r>
              <a:rPr lang="zh-TW" altLang="zh-HK" kern="100" dirty="0">
                <a:solidFill>
                  <a:srgbClr val="000000"/>
                </a:solidFill>
                <a:cs typeface="Times New Roman"/>
              </a:rPr>
              <a:t>。房間除了提供地方讓尖子</a:t>
            </a:r>
            <a:r>
              <a:rPr lang="zh-TW" altLang="zh-HK" kern="100" dirty="0">
                <a:solidFill>
                  <a:srgbClr val="000000"/>
                </a:solidFill>
                <a:cs typeface="Times New Roman"/>
              </a:rPr>
              <a:t>同學做</a:t>
            </a:r>
            <a:r>
              <a:rPr lang="zh-TW" altLang="zh-HK" kern="100" dirty="0" smtClean="0">
                <a:solidFill>
                  <a:srgbClr val="000000"/>
                </a:solidFill>
                <a:cs typeface="Times New Roman"/>
              </a:rPr>
              <a:t>功課</a:t>
            </a:r>
            <a:r>
              <a:rPr lang="zh-TW" altLang="zh-HK" kern="100" dirty="0">
                <a:solidFill>
                  <a:srgbClr val="000000"/>
                </a:solidFill>
                <a:cs typeface="Times New Roman"/>
              </a:rPr>
              <a:t>、</a:t>
            </a:r>
            <a:r>
              <a:rPr lang="zh-TW" altLang="zh-HK" kern="100" dirty="0" smtClean="0">
                <a:solidFill>
                  <a:srgbClr val="000000"/>
                </a:solidFill>
                <a:cs typeface="Times New Roman"/>
              </a:rPr>
              <a:t>閱讀和</a:t>
            </a:r>
            <a:r>
              <a:rPr lang="zh-TW" altLang="zh-HK" kern="100" dirty="0">
                <a:solidFill>
                  <a:srgbClr val="000000"/>
                </a:solidFill>
                <a:cs typeface="Times New Roman"/>
              </a:rPr>
              <a:t>溫習外，也可以</a:t>
            </a:r>
            <a:r>
              <a:rPr lang="zh-TW" altLang="zh-HK" kern="100" dirty="0" smtClean="0">
                <a:solidFill>
                  <a:srgbClr val="000000"/>
                </a:solidFill>
                <a:cs typeface="Times New Roman"/>
              </a:rPr>
              <a:t>讓尖子</a:t>
            </a:r>
            <a:r>
              <a:rPr lang="zh-TW" altLang="zh-HK" kern="100" dirty="0">
                <a:solidFill>
                  <a:srgbClr val="000000"/>
                </a:solidFill>
                <a:cs typeface="Times New Roman"/>
              </a:rPr>
              <a:t>同學們聚首一堂，彼此分享讀書心得。</a:t>
            </a:r>
            <a:endParaRPr lang="zh-TW" altLang="zh-HK" kern="100" dirty="0">
              <a:cs typeface="Times New Roman"/>
            </a:endParaRPr>
          </a:p>
          <a:p>
            <a:pPr algn="just">
              <a:spcAft>
                <a:spcPts val="0"/>
              </a:spcAft>
            </a:pPr>
            <a:endParaRPr lang="zh-TW" altLang="zh-HK" kern="100" dirty="0">
              <a:cs typeface="Times New Roman"/>
            </a:endParaRPr>
          </a:p>
          <a:p>
            <a:pPr algn="just">
              <a:spcAft>
                <a:spcPts val="0"/>
              </a:spcAft>
            </a:pPr>
            <a:r>
              <a:rPr lang="zh-TW" altLang="zh-HK" kern="100" dirty="0">
                <a:solidFill>
                  <a:srgbClr val="000000"/>
                </a:solidFill>
                <a:cs typeface="Times New Roman"/>
              </a:rPr>
              <a:t>房間有齊備的教學設施、先進的影音設備、圖書角、休閒角、網上咖啡角及多用途區等。此設計能讓我們運用這個休閒的空間</a:t>
            </a:r>
            <a:r>
              <a:rPr lang="zh-TW" altLang="zh-HK" kern="100" dirty="0" smtClean="0">
                <a:solidFill>
                  <a:srgbClr val="000000"/>
                </a:solidFill>
                <a:cs typeface="Times New Roman"/>
              </a:rPr>
              <a:t>舉</a:t>
            </a:r>
            <a:r>
              <a:rPr lang="zh-TW" altLang="en-US" kern="100" dirty="0" smtClean="0">
                <a:solidFill>
                  <a:srgbClr val="000000"/>
                </a:solidFill>
                <a:cs typeface="Times New Roman"/>
              </a:rPr>
              <a:t>行</a:t>
            </a:r>
            <a:r>
              <a:rPr lang="zh-TW" altLang="zh-HK" kern="100" dirty="0" smtClean="0">
                <a:solidFill>
                  <a:srgbClr val="000000"/>
                </a:solidFill>
                <a:cs typeface="Times New Roman"/>
              </a:rPr>
              <a:t>各</a:t>
            </a:r>
            <a:r>
              <a:rPr lang="zh-TW" altLang="en-US" kern="100" dirty="0" smtClean="0">
                <a:solidFill>
                  <a:srgbClr val="000000"/>
                </a:solidFill>
                <a:cs typeface="Times New Roman"/>
              </a:rPr>
              <a:t>類</a:t>
            </a:r>
            <a:r>
              <a:rPr lang="zh-TW" altLang="zh-HK" kern="100" dirty="0" smtClean="0">
                <a:solidFill>
                  <a:srgbClr val="000000"/>
                </a:solidFill>
                <a:cs typeface="Times New Roman"/>
              </a:rPr>
              <a:t>活動</a:t>
            </a:r>
            <a:r>
              <a:rPr lang="zh-TW" altLang="zh-HK" kern="100" dirty="0">
                <a:solidFill>
                  <a:srgbClr val="000000"/>
                </a:solidFill>
                <a:cs typeface="Times New Roman"/>
              </a:rPr>
              <a:t>，例如高桌盛宴</a:t>
            </a:r>
            <a:r>
              <a:rPr lang="zh-TW" altLang="zh-HK" kern="100" dirty="0" smtClean="0">
                <a:solidFill>
                  <a:srgbClr val="000000"/>
                </a:solidFill>
                <a:cs typeface="Times New Roman"/>
              </a:rPr>
              <a:t>、</a:t>
            </a:r>
            <a:r>
              <a:rPr lang="en-US" altLang="zh-HK" kern="100" dirty="0" smtClean="0">
                <a:solidFill>
                  <a:srgbClr val="000000"/>
                </a:solidFill>
                <a:cs typeface="Times New Roman"/>
              </a:rPr>
              <a:t>C</a:t>
            </a:r>
            <a:r>
              <a:rPr lang="en-US" altLang="zh-TW" kern="100" dirty="0" smtClean="0">
                <a:solidFill>
                  <a:srgbClr val="000000"/>
                </a:solidFill>
                <a:cs typeface="Times New Roman"/>
              </a:rPr>
              <a:t>HAI</a:t>
            </a:r>
            <a:r>
              <a:rPr lang="en-US" altLang="zh-HK" kern="100" dirty="0" smtClean="0">
                <a:solidFill>
                  <a:srgbClr val="000000"/>
                </a:solidFill>
                <a:cs typeface="Times New Roman"/>
              </a:rPr>
              <a:t> Talk </a:t>
            </a:r>
            <a:r>
              <a:rPr lang="en-US" altLang="zh-TW" kern="100" dirty="0" smtClean="0">
                <a:solidFill>
                  <a:srgbClr val="000000"/>
                </a:solidFill>
                <a:cs typeface="Times New Roman"/>
              </a:rPr>
              <a:t>(</a:t>
            </a:r>
            <a:r>
              <a:rPr lang="zh-TW" altLang="zh-HK" kern="100" dirty="0" smtClean="0">
                <a:solidFill>
                  <a:srgbClr val="000000"/>
                </a:solidFill>
                <a:cs typeface="Times New Roman"/>
              </a:rPr>
              <a:t>齋</a:t>
            </a:r>
            <a:r>
              <a:rPr lang="en-US" altLang="zh-HK" kern="100" dirty="0" smtClean="0">
                <a:solidFill>
                  <a:srgbClr val="000000"/>
                </a:solidFill>
                <a:cs typeface="Times New Roman"/>
              </a:rPr>
              <a:t>talk</a:t>
            </a:r>
            <a:r>
              <a:rPr lang="en-US" altLang="zh-TW" kern="100" dirty="0" smtClean="0">
                <a:solidFill>
                  <a:srgbClr val="000000"/>
                </a:solidFill>
                <a:cs typeface="Times New Roman"/>
              </a:rPr>
              <a:t>)</a:t>
            </a:r>
            <a:r>
              <a:rPr lang="zh-TW" altLang="zh-HK" kern="100" dirty="0" smtClean="0">
                <a:solidFill>
                  <a:srgbClr val="000000"/>
                </a:solidFill>
                <a:cs typeface="Times New Roman"/>
              </a:rPr>
              <a:t>、</a:t>
            </a:r>
            <a:r>
              <a:rPr lang="zh-TW" altLang="zh-HK" kern="100" dirty="0">
                <a:solidFill>
                  <a:srgbClr val="000000"/>
                </a:solidFill>
                <a:cs typeface="Times New Roman"/>
              </a:rPr>
              <a:t>音樂劇欣賞會、尖子培育課程</a:t>
            </a:r>
            <a:r>
              <a:rPr lang="zh-TW" altLang="zh-HK" kern="100" dirty="0" smtClean="0">
                <a:solidFill>
                  <a:srgbClr val="000000"/>
                </a:solidFill>
                <a:cs typeface="Times New Roman"/>
              </a:rPr>
              <a:t>、閱讀</a:t>
            </a:r>
            <a:r>
              <a:rPr lang="zh-TW" altLang="zh-HK" kern="100" dirty="0">
                <a:solidFill>
                  <a:srgbClr val="000000"/>
                </a:solidFill>
                <a:cs typeface="Times New Roman"/>
              </a:rPr>
              <a:t>交流會</a:t>
            </a:r>
            <a:r>
              <a:rPr lang="zh-TW" altLang="zh-HK" kern="100" dirty="0" smtClean="0">
                <a:solidFill>
                  <a:srgbClr val="000000"/>
                </a:solidFill>
                <a:cs typeface="Times New Roman"/>
              </a:rPr>
              <a:t>及工作</a:t>
            </a:r>
            <a:r>
              <a:rPr lang="zh-TW" altLang="zh-HK" kern="100" dirty="0">
                <a:solidFill>
                  <a:srgbClr val="000000"/>
                </a:solidFill>
                <a:cs typeface="Times New Roman"/>
              </a:rPr>
              <a:t>坊等。</a:t>
            </a:r>
            <a:endParaRPr lang="zh-TW" altLang="zh-HK" kern="100" dirty="0">
              <a:cs typeface="Times New Roman"/>
            </a:endParaRPr>
          </a:p>
          <a:p>
            <a:pPr marL="0" indent="0" algn="just">
              <a:spcAft>
                <a:spcPts val="0"/>
              </a:spcAft>
              <a:buNone/>
            </a:pPr>
            <a:r>
              <a:rPr lang="en-US" altLang="zh-HK" kern="100" dirty="0">
                <a:solidFill>
                  <a:srgbClr val="000000"/>
                </a:solidFill>
                <a:latin typeface="新細明體"/>
                <a:cs typeface="Times New Roman"/>
              </a:rPr>
              <a:t> </a:t>
            </a:r>
            <a:endParaRPr lang="zh-TW" altLang="zh-HK" kern="100" dirty="0">
              <a:cs typeface="Times New Roman"/>
            </a:endParaRPr>
          </a:p>
          <a:p>
            <a:pPr algn="just">
              <a:spcAft>
                <a:spcPts val="0"/>
              </a:spcAft>
            </a:pPr>
            <a:r>
              <a:rPr lang="zh-TW" altLang="zh-HK" kern="100" dirty="0">
                <a:solidFill>
                  <a:srgbClr val="000000"/>
                </a:solidFill>
                <a:cs typeface="Times New Roman"/>
              </a:rPr>
              <a:t>展望將來，尖子培育計劃能配合同學的個別需要，發揮其內在潛能，成就將來無限可能。</a:t>
            </a:r>
            <a:endParaRPr lang="zh-TW" altLang="zh-HK" kern="100" dirty="0">
              <a:cs typeface="Times New Roman"/>
            </a:endParaRPr>
          </a:p>
          <a:p>
            <a:endParaRPr lang="zh-HK" altLang="en-US" dirty="0"/>
          </a:p>
        </p:txBody>
      </p:sp>
      <p:sp>
        <p:nvSpPr>
          <p:cNvPr id="2" name="標題 1"/>
          <p:cNvSpPr>
            <a:spLocks noGrp="1"/>
          </p:cNvSpPr>
          <p:nvPr>
            <p:ph type="title"/>
          </p:nvPr>
        </p:nvSpPr>
        <p:spPr/>
        <p:txBody>
          <a:bodyPr/>
          <a:lstStyle/>
          <a:p>
            <a:r>
              <a:rPr lang="zh-TW" altLang="zh-HK" b="1" kern="100" dirty="0" smtClean="0">
                <a:effectLst/>
                <a:ea typeface="標楷體"/>
                <a:cs typeface="Times New Roman"/>
              </a:rPr>
              <a:t>尖子基地</a:t>
            </a:r>
            <a:r>
              <a:rPr lang="zh-TW" altLang="en-US" b="1" kern="100" dirty="0" smtClean="0">
                <a:effectLst/>
                <a:ea typeface="標楷體"/>
                <a:cs typeface="Times New Roman"/>
              </a:rPr>
              <a:t> </a:t>
            </a:r>
            <a:r>
              <a:rPr lang="en-US" altLang="zh-TW" b="1" kern="100" dirty="0" smtClean="0">
                <a:effectLst/>
                <a:ea typeface="標楷體"/>
                <a:cs typeface="Times New Roman"/>
              </a:rPr>
              <a:t>Elite Zentrum</a:t>
            </a:r>
            <a:endParaRPr lang="zh-HK" altLang="en-US" dirty="0"/>
          </a:p>
        </p:txBody>
      </p:sp>
      <p:pic>
        <p:nvPicPr>
          <p:cNvPr id="10" name="音訊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78498915"/>
      </p:ext>
    </p:extLst>
  </p:cSld>
  <p:clrMapOvr>
    <a:masterClrMapping/>
  </p:clrMapOvr>
  <mc:AlternateContent xmlns:mc="http://schemas.openxmlformats.org/markup-compatibility/2006">
    <mc:Choice xmlns:p14="http://schemas.microsoft.com/office/powerpoint/2010/main" Requires="p14">
      <p:transition spd="slow" p14:dur="2000" advTm="74973"/>
    </mc:Choice>
    <mc:Fallback>
      <p:transition spd="slow" advTm="74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75152" y="2674938"/>
            <a:ext cx="4601633" cy="3451225"/>
          </a:xfrm>
        </p:spPr>
      </p:pic>
      <p:sp>
        <p:nvSpPr>
          <p:cNvPr id="3" name="標題 2"/>
          <p:cNvSpPr>
            <a:spLocks noGrp="1"/>
          </p:cNvSpPr>
          <p:nvPr>
            <p:ph type="title"/>
          </p:nvPr>
        </p:nvSpPr>
        <p:spPr/>
        <p:txBody>
          <a:bodyPr/>
          <a:lstStyle/>
          <a:p>
            <a:r>
              <a:rPr lang="zh-TW" altLang="en-US" dirty="0" smtClean="0"/>
              <a:t>尖子基地優閒角</a:t>
            </a:r>
            <a:endParaRPr lang="zh-HK" altLang="en-US" dirty="0"/>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75723217"/>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75152" y="2674938"/>
            <a:ext cx="4601633" cy="3451225"/>
          </a:xfrm>
        </p:spPr>
      </p:pic>
      <p:sp>
        <p:nvSpPr>
          <p:cNvPr id="3" name="標題 2"/>
          <p:cNvSpPr>
            <a:spLocks noGrp="1"/>
          </p:cNvSpPr>
          <p:nvPr>
            <p:ph type="title"/>
          </p:nvPr>
        </p:nvSpPr>
        <p:spPr/>
        <p:txBody>
          <a:bodyPr/>
          <a:lstStyle/>
          <a:p>
            <a:r>
              <a:rPr lang="en-US" altLang="zh-HK" dirty="0" smtClean="0"/>
              <a:t>Bar </a:t>
            </a:r>
            <a:r>
              <a:rPr lang="zh-TW" altLang="en-US" dirty="0" smtClean="0"/>
              <a:t>枱及</a:t>
            </a:r>
            <a:r>
              <a:rPr lang="en-US" altLang="zh-TW" dirty="0" smtClean="0"/>
              <a:t> iMac </a:t>
            </a:r>
            <a:r>
              <a:rPr lang="zh-TW" altLang="en-US" dirty="0" smtClean="0"/>
              <a:t>電腦</a:t>
            </a:r>
            <a:endParaRPr lang="zh-HK" altLang="en-US" dirty="0"/>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5827226"/>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2204864"/>
            <a:ext cx="7704856" cy="4536504"/>
          </a:xfrm>
        </p:spPr>
        <p:txBody>
          <a:bodyPr>
            <a:noAutofit/>
          </a:bodyPr>
          <a:lstStyle/>
          <a:p>
            <a:pPr marL="457200" lvl="0" indent="-457200" algn="just">
              <a:buFont typeface="+mj-lt"/>
              <a:buAutoNum type="arabicPeriod"/>
            </a:pPr>
            <a:r>
              <a:rPr lang="zh-TW" altLang="zh-HK" kern="100" dirty="0">
                <a:latin typeface="Times New Roman"/>
                <a:cs typeface="Times New Roman"/>
              </a:rPr>
              <a:t>成立尖子</a:t>
            </a:r>
            <a:r>
              <a:rPr lang="zh-TW" altLang="zh-HK" kern="100" dirty="0" smtClean="0">
                <a:latin typeface="Times New Roman"/>
                <a:cs typeface="Times New Roman"/>
              </a:rPr>
              <a:t>培</a:t>
            </a:r>
            <a:r>
              <a:rPr lang="zh-TW" altLang="zh-HK" dirty="0"/>
              <a:t>育</a:t>
            </a:r>
            <a:r>
              <a:rPr lang="zh-TW" altLang="zh-HK" kern="100" dirty="0" smtClean="0">
                <a:latin typeface="Times New Roman"/>
                <a:cs typeface="Times New Roman"/>
              </a:rPr>
              <a:t>計劃</a:t>
            </a:r>
            <a:r>
              <a:rPr lang="zh-TW" altLang="zh-HK" kern="100" dirty="0">
                <a:latin typeface="Times New Roman"/>
                <a:cs typeface="Times New Roman"/>
              </a:rPr>
              <a:t>推行</a:t>
            </a:r>
            <a:r>
              <a:rPr lang="zh-TW" altLang="zh-HK" kern="100" dirty="0" smtClean="0">
                <a:latin typeface="Times New Roman"/>
                <a:cs typeface="Times New Roman"/>
              </a:rPr>
              <a:t>小組</a:t>
            </a:r>
            <a:r>
              <a:rPr lang="en-US" altLang="zh-HK" kern="100" dirty="0">
                <a:latin typeface="Times New Roman"/>
                <a:cs typeface="Times New Roman"/>
              </a:rPr>
              <a:t> </a:t>
            </a:r>
            <a:endParaRPr lang="zh-TW" altLang="zh-HK" kern="100" dirty="0">
              <a:cs typeface="Times New Roman"/>
            </a:endParaRPr>
          </a:p>
          <a:p>
            <a:pPr marL="457200" lvl="0" indent="-457200" algn="just">
              <a:buFont typeface="+mj-lt"/>
              <a:buAutoNum type="arabicPeriod"/>
            </a:pPr>
            <a:r>
              <a:rPr lang="zh-TW" altLang="zh-HK" kern="100" dirty="0">
                <a:latin typeface="Times New Roman"/>
                <a:cs typeface="Times New Roman"/>
              </a:rPr>
              <a:t>培育</a:t>
            </a:r>
            <a:r>
              <a:rPr lang="zh-TW" altLang="zh-HK" kern="100" dirty="0" smtClean="0">
                <a:latin typeface="Times New Roman"/>
                <a:cs typeface="Times New Roman"/>
              </a:rPr>
              <a:t>工作</a:t>
            </a:r>
            <a:r>
              <a:rPr lang="zh-TW" altLang="en-US" kern="100" dirty="0" smtClean="0">
                <a:latin typeface="Times New Roman"/>
                <a:cs typeface="Times New Roman"/>
              </a:rPr>
              <a:t>有</a:t>
            </a:r>
            <a:r>
              <a:rPr lang="zh-TW" altLang="zh-HK" kern="100" dirty="0" smtClean="0">
                <a:latin typeface="Times New Roman"/>
                <a:cs typeface="Times New Roman"/>
              </a:rPr>
              <a:t>兩</a:t>
            </a:r>
            <a:r>
              <a:rPr lang="zh-TW" altLang="zh-HK" kern="100" dirty="0">
                <a:latin typeface="Times New Roman"/>
                <a:cs typeface="Times New Roman"/>
              </a:rPr>
              <a:t>部份</a:t>
            </a:r>
            <a:r>
              <a:rPr lang="zh-TW" altLang="zh-HK" kern="100" dirty="0" smtClean="0">
                <a:latin typeface="Times New Roman"/>
                <a:cs typeface="Times New Roman"/>
              </a:rPr>
              <a:t>，分為高中</a:t>
            </a:r>
            <a:r>
              <a:rPr lang="zh-TW" altLang="zh-HK" kern="100" dirty="0" smtClean="0">
                <a:latin typeface="Times New Roman"/>
                <a:cs typeface="Times New Roman"/>
              </a:rPr>
              <a:t>組</a:t>
            </a:r>
            <a:r>
              <a:rPr lang="zh-TW" altLang="en-US" kern="100" dirty="0" smtClean="0">
                <a:latin typeface="Times New Roman"/>
                <a:cs typeface="Times New Roman"/>
              </a:rPr>
              <a:t>和</a:t>
            </a:r>
            <a:r>
              <a:rPr lang="zh-TW" altLang="zh-HK" kern="100" dirty="0" smtClean="0">
                <a:latin typeface="Times New Roman"/>
                <a:cs typeface="Times New Roman"/>
              </a:rPr>
              <a:t>初中組</a:t>
            </a:r>
            <a:endParaRPr lang="zh-TW" altLang="zh-HK" kern="100" dirty="0">
              <a:cs typeface="Times New Roman"/>
            </a:endParaRPr>
          </a:p>
          <a:p>
            <a:pPr algn="just">
              <a:spcAft>
                <a:spcPts val="0"/>
              </a:spcAft>
              <a:buFont typeface="Wingdings" panose="05000000000000000000" pitchFamily="2" charset="2"/>
              <a:buChar char="Ø"/>
            </a:pPr>
            <a:r>
              <a:rPr lang="zh-TW" altLang="zh-HK" kern="100" dirty="0">
                <a:latin typeface="Times New Roman"/>
                <a:cs typeface="Times New Roman"/>
              </a:rPr>
              <a:t>高中</a:t>
            </a:r>
            <a:r>
              <a:rPr lang="zh-TW" altLang="zh-HK" kern="100" dirty="0" smtClean="0">
                <a:latin typeface="Times New Roman"/>
                <a:cs typeface="Times New Roman"/>
              </a:rPr>
              <a:t>組</a:t>
            </a:r>
            <a:r>
              <a:rPr lang="en-US" altLang="zh-TW" kern="100" dirty="0">
                <a:latin typeface="Times New Roman"/>
                <a:cs typeface="Times New Roman"/>
              </a:rPr>
              <a:t> </a:t>
            </a:r>
            <a:r>
              <a:rPr lang="en-US" altLang="zh-TW" kern="100" dirty="0" smtClean="0">
                <a:latin typeface="Times New Roman"/>
                <a:cs typeface="Times New Roman"/>
              </a:rPr>
              <a:t>: </a:t>
            </a:r>
            <a:r>
              <a:rPr lang="zh-TW" altLang="zh-HK" kern="100" dirty="0" smtClean="0">
                <a:latin typeface="Times New Roman"/>
                <a:cs typeface="Times New Roman"/>
              </a:rPr>
              <a:t>應付</a:t>
            </a:r>
            <a:r>
              <a:rPr lang="zh-TW" altLang="zh-HK" kern="100" dirty="0">
                <a:latin typeface="Times New Roman"/>
                <a:cs typeface="Times New Roman"/>
              </a:rPr>
              <a:t>公開考試的能力及試前準備</a:t>
            </a:r>
            <a:r>
              <a:rPr lang="zh-TW" altLang="zh-HK" kern="100" dirty="0" smtClean="0">
                <a:latin typeface="Times New Roman"/>
                <a:cs typeface="Times New Roman"/>
              </a:rPr>
              <a:t>策略</a:t>
            </a:r>
            <a:endParaRPr lang="en-US" altLang="zh-TW" kern="100" dirty="0" smtClean="0">
              <a:latin typeface="Times New Roman"/>
              <a:cs typeface="Times New Roman"/>
            </a:endParaRPr>
          </a:p>
          <a:p>
            <a:pPr algn="just">
              <a:spcAft>
                <a:spcPts val="0"/>
              </a:spcAft>
              <a:buFont typeface="Wingdings" panose="05000000000000000000" pitchFamily="2" charset="2"/>
              <a:buChar char="Ø"/>
            </a:pPr>
            <a:r>
              <a:rPr lang="zh-TW" altLang="zh-HK" kern="100" dirty="0">
                <a:latin typeface="Times New Roman"/>
                <a:cs typeface="Times New Roman"/>
              </a:rPr>
              <a:t>初中</a:t>
            </a:r>
            <a:r>
              <a:rPr lang="zh-TW" altLang="zh-HK" kern="100" dirty="0" smtClean="0">
                <a:latin typeface="Times New Roman"/>
                <a:cs typeface="Times New Roman"/>
              </a:rPr>
              <a:t>組</a:t>
            </a:r>
            <a:r>
              <a:rPr lang="en-US" altLang="zh-TW" kern="100" dirty="0" smtClean="0">
                <a:latin typeface="Times New Roman"/>
                <a:cs typeface="Times New Roman"/>
              </a:rPr>
              <a:t> : </a:t>
            </a:r>
            <a:r>
              <a:rPr lang="zh-TW" altLang="en-US" kern="100" dirty="0" smtClean="0">
                <a:latin typeface="Times New Roman"/>
                <a:cs typeface="Times New Roman"/>
              </a:rPr>
              <a:t>為同</a:t>
            </a:r>
            <a:r>
              <a:rPr lang="zh-TW" altLang="zh-HK" kern="100" dirty="0" smtClean="0">
                <a:latin typeface="Times New Roman"/>
                <a:cs typeface="Times New Roman"/>
              </a:rPr>
              <a:t>學</a:t>
            </a:r>
            <a:r>
              <a:rPr lang="zh-TW" altLang="en-US" kern="100" dirty="0" smtClean="0">
                <a:latin typeface="Times New Roman"/>
                <a:cs typeface="Times New Roman"/>
              </a:rPr>
              <a:t>提供</a:t>
            </a:r>
            <a:r>
              <a:rPr lang="zh-TW" altLang="zh-HK" kern="100" dirty="0" smtClean="0">
                <a:latin typeface="Times New Roman"/>
                <a:cs typeface="Times New Roman"/>
              </a:rPr>
              <a:t>更多參加公開</a:t>
            </a:r>
            <a:r>
              <a:rPr lang="zh-TW" altLang="en-US" kern="100" dirty="0" smtClean="0">
                <a:latin typeface="Times New Roman"/>
                <a:cs typeface="Times New Roman"/>
              </a:rPr>
              <a:t>比賽及</a:t>
            </a:r>
            <a:r>
              <a:rPr lang="zh-TW" altLang="zh-HK" kern="100" dirty="0" smtClean="0">
                <a:latin typeface="Times New Roman"/>
                <a:cs typeface="Times New Roman"/>
              </a:rPr>
              <a:t>活動</a:t>
            </a:r>
            <a:r>
              <a:rPr lang="zh-TW" altLang="en-US" kern="100" dirty="0" smtClean="0">
                <a:latin typeface="Times New Roman"/>
                <a:cs typeface="Times New Roman"/>
              </a:rPr>
              <a:t>的</a:t>
            </a:r>
            <a:r>
              <a:rPr lang="zh-TW" altLang="zh-HK" kern="100" dirty="0" smtClean="0">
                <a:latin typeface="Times New Roman"/>
                <a:cs typeface="Times New Roman"/>
              </a:rPr>
              <a:t>機會</a:t>
            </a:r>
            <a:r>
              <a:rPr lang="en-US" altLang="zh-HK" kern="100" dirty="0">
                <a:latin typeface="Times New Roman"/>
                <a:cs typeface="Times New Roman"/>
              </a:rPr>
              <a:t> </a:t>
            </a:r>
            <a:endParaRPr lang="zh-TW" altLang="zh-HK" kern="100" dirty="0">
              <a:cs typeface="Times New Roman"/>
            </a:endParaRPr>
          </a:p>
          <a:p>
            <a:pPr marL="457200" lvl="0" indent="-457200">
              <a:buFont typeface="+mj-lt"/>
              <a:buAutoNum type="arabicPeriod" startAt="3"/>
            </a:pPr>
            <a:r>
              <a:rPr lang="zh-TW" altLang="zh-HK" kern="100" dirty="0">
                <a:latin typeface="Times New Roman"/>
                <a:cs typeface="Times New Roman"/>
              </a:rPr>
              <a:t>加強</a:t>
            </a:r>
            <a:r>
              <a:rPr lang="zh-TW" altLang="zh-HK" kern="100" dirty="0" smtClean="0">
                <a:latin typeface="Times New Roman"/>
                <a:cs typeface="Times New Roman"/>
              </a:rPr>
              <a:t>四</a:t>
            </a:r>
            <a:r>
              <a:rPr lang="zh-TW" altLang="en-US" kern="100" dirty="0">
                <a:latin typeface="Times New Roman"/>
                <a:cs typeface="Times New Roman"/>
              </a:rPr>
              <a:t>門</a:t>
            </a:r>
            <a:r>
              <a:rPr lang="zh-TW" altLang="zh-HK" kern="100" dirty="0" smtClean="0">
                <a:latin typeface="Times New Roman"/>
                <a:cs typeface="Times New Roman"/>
              </a:rPr>
              <a:t>主</a:t>
            </a:r>
            <a:r>
              <a:rPr lang="zh-TW" altLang="en-US" kern="100" dirty="0" smtClean="0">
                <a:latin typeface="Times New Roman"/>
                <a:cs typeface="Times New Roman"/>
              </a:rPr>
              <a:t>要</a:t>
            </a:r>
            <a:r>
              <a:rPr lang="zh-TW" altLang="zh-HK" kern="100" dirty="0" smtClean="0">
                <a:latin typeface="Times New Roman"/>
                <a:cs typeface="Times New Roman"/>
              </a:rPr>
              <a:t>科</a:t>
            </a:r>
            <a:r>
              <a:rPr lang="zh-TW" altLang="en-US" kern="100" dirty="0" smtClean="0">
                <a:latin typeface="Times New Roman"/>
                <a:cs typeface="Times New Roman"/>
              </a:rPr>
              <a:t>目</a:t>
            </a:r>
            <a:r>
              <a:rPr lang="zh-TW" altLang="zh-HK" kern="100" dirty="0" smtClean="0">
                <a:latin typeface="Times New Roman"/>
                <a:cs typeface="Times New Roman"/>
              </a:rPr>
              <a:t>的</a:t>
            </a:r>
            <a:r>
              <a:rPr lang="zh-TW" altLang="zh-HK" kern="100" dirty="0">
                <a:latin typeface="Times New Roman"/>
                <a:cs typeface="Times New Roman"/>
              </a:rPr>
              <a:t>尖子培育</a:t>
            </a:r>
            <a:r>
              <a:rPr lang="zh-TW" altLang="zh-HK" kern="100" dirty="0" smtClean="0">
                <a:latin typeface="Times New Roman"/>
                <a:cs typeface="Times New Roman"/>
              </a:rPr>
              <a:t>工作</a:t>
            </a:r>
            <a:endParaRPr lang="en-US" altLang="zh-TW" kern="100" dirty="0" smtClean="0">
              <a:latin typeface="Times New Roman"/>
              <a:cs typeface="Times New Roman"/>
            </a:endParaRPr>
          </a:p>
          <a:p>
            <a:pPr marL="457200" lvl="0" indent="-457200">
              <a:buFont typeface="+mj-lt"/>
              <a:buAutoNum type="arabicPeriod" startAt="3"/>
            </a:pPr>
            <a:r>
              <a:rPr lang="zh-TW" altLang="zh-HK" kern="100" dirty="0" smtClean="0">
                <a:latin typeface="Times New Roman"/>
                <a:cs typeface="Times New Roman"/>
              </a:rPr>
              <a:t>設立</a:t>
            </a:r>
            <a:r>
              <a:rPr lang="zh-TW" altLang="zh-HK" kern="100" dirty="0">
                <a:latin typeface="Times New Roman"/>
                <a:cs typeface="Times New Roman"/>
              </a:rPr>
              <a:t>獎勵</a:t>
            </a:r>
            <a:r>
              <a:rPr lang="zh-TW" altLang="zh-HK" kern="100" dirty="0" smtClean="0">
                <a:latin typeface="Times New Roman"/>
                <a:cs typeface="Times New Roman"/>
              </a:rPr>
              <a:t>機制</a:t>
            </a:r>
            <a:endParaRPr lang="zh-TW" altLang="zh-HK" kern="100" dirty="0">
              <a:cs typeface="Times New Roman"/>
            </a:endParaRPr>
          </a:p>
          <a:p>
            <a:pPr marL="457200" lvl="0" indent="-457200" algn="just">
              <a:buFont typeface="+mj-lt"/>
              <a:buAutoNum type="arabicPeriod" startAt="3"/>
            </a:pPr>
            <a:r>
              <a:rPr lang="zh-TW" altLang="zh-HK" kern="100" dirty="0">
                <a:latin typeface="Times New Roman"/>
                <a:cs typeface="Times New Roman"/>
              </a:rPr>
              <a:t>設立</a:t>
            </a:r>
            <a:r>
              <a:rPr lang="zh-TW" altLang="zh-HK" kern="100" dirty="0" smtClean="0">
                <a:latin typeface="Times New Roman"/>
                <a:cs typeface="Times New Roman"/>
              </a:rPr>
              <a:t>尖子</a:t>
            </a:r>
            <a:r>
              <a:rPr lang="zh-TW" altLang="zh-HK" kern="100" dirty="0" smtClean="0">
                <a:latin typeface="Times New Roman"/>
                <a:cs typeface="Times New Roman"/>
              </a:rPr>
              <a:t>基地</a:t>
            </a:r>
            <a:endParaRPr lang="zh-TW" altLang="zh-HK" kern="100" dirty="0">
              <a:cs typeface="Times New Roman"/>
            </a:endParaRPr>
          </a:p>
          <a:p>
            <a:pPr marL="457200" lvl="0" indent="-457200" algn="just">
              <a:buFont typeface="+mj-lt"/>
              <a:buAutoNum type="arabicPeriod" startAt="3"/>
            </a:pPr>
            <a:r>
              <a:rPr lang="zh-TW" altLang="en-US" kern="100" dirty="0" smtClean="0">
                <a:latin typeface="Times New Roman"/>
                <a:cs typeface="Times New Roman"/>
              </a:rPr>
              <a:t>提供各類</a:t>
            </a:r>
            <a:r>
              <a:rPr lang="zh-TW" altLang="zh-HK" kern="100" dirty="0" smtClean="0">
                <a:latin typeface="Times New Roman"/>
                <a:cs typeface="Times New Roman"/>
              </a:rPr>
              <a:t>培</a:t>
            </a:r>
            <a:r>
              <a:rPr lang="zh-TW" altLang="zh-HK" kern="100" dirty="0" smtClean="0">
                <a:latin typeface="Times New Roman"/>
                <a:cs typeface="Times New Roman"/>
              </a:rPr>
              <a:t>訓課程</a:t>
            </a:r>
            <a:endParaRPr lang="zh-TW" altLang="zh-HK" kern="100" dirty="0">
              <a:cs typeface="Times New Roman"/>
            </a:endParaRPr>
          </a:p>
          <a:p>
            <a:pPr marL="457200" lvl="0" indent="-457200" algn="just">
              <a:buFont typeface="+mj-lt"/>
              <a:buAutoNum type="arabicPeriod" startAt="3"/>
            </a:pPr>
            <a:r>
              <a:rPr lang="zh-TW" altLang="zh-HK" kern="100" dirty="0" smtClean="0">
                <a:latin typeface="Times New Roman"/>
                <a:cs typeface="Times New Roman"/>
              </a:rPr>
              <a:t>發掘</a:t>
            </a:r>
            <a:r>
              <a:rPr lang="zh-TW" altLang="zh-HK" kern="100" dirty="0">
                <a:latin typeface="Times New Roman"/>
                <a:cs typeface="Times New Roman"/>
              </a:rPr>
              <a:t>學生的</a:t>
            </a:r>
            <a:r>
              <a:rPr lang="zh-TW" altLang="zh-HK" kern="100" dirty="0" smtClean="0">
                <a:latin typeface="Times New Roman"/>
                <a:cs typeface="Times New Roman"/>
              </a:rPr>
              <a:t>潛能</a:t>
            </a:r>
            <a:r>
              <a:rPr lang="zh-TW" altLang="en-US" kern="100" dirty="0" smtClean="0">
                <a:latin typeface="Times New Roman"/>
                <a:cs typeface="Times New Roman"/>
              </a:rPr>
              <a:t>並加以培育</a:t>
            </a:r>
            <a:r>
              <a:rPr lang="en-US" altLang="zh-HK" kern="100" dirty="0">
                <a:latin typeface="Times New Roman"/>
                <a:cs typeface="Times New Roman"/>
              </a:rPr>
              <a:t> </a:t>
            </a:r>
            <a:endParaRPr lang="zh-TW" altLang="zh-HK" kern="100" dirty="0">
              <a:cs typeface="Times New Roman"/>
            </a:endParaRPr>
          </a:p>
          <a:p>
            <a:pPr marL="304800">
              <a:spcAft>
                <a:spcPts val="0"/>
              </a:spcAft>
            </a:pPr>
            <a:endParaRPr lang="zh-TW" altLang="zh-HK" sz="1800" kern="100" dirty="0">
              <a:cs typeface="Times New Roman"/>
            </a:endParaRPr>
          </a:p>
          <a:p>
            <a:endParaRPr lang="zh-HK" altLang="en-US" sz="1800" dirty="0"/>
          </a:p>
        </p:txBody>
      </p:sp>
      <p:sp>
        <p:nvSpPr>
          <p:cNvPr id="2" name="標題 1"/>
          <p:cNvSpPr>
            <a:spLocks noGrp="1"/>
          </p:cNvSpPr>
          <p:nvPr>
            <p:ph type="title"/>
          </p:nvPr>
        </p:nvSpPr>
        <p:spPr/>
        <p:txBody>
          <a:bodyPr/>
          <a:lstStyle/>
          <a:p>
            <a:r>
              <a:rPr lang="zh-TW" altLang="zh-HK" b="1" kern="100" dirty="0">
                <a:latin typeface="Times New Roman"/>
                <a:cs typeface="Times New Roman"/>
              </a:rPr>
              <a:t>推行策略</a:t>
            </a:r>
            <a:endParaRPr lang="zh-HK" altLang="en-US" dirty="0"/>
          </a:p>
        </p:txBody>
      </p:sp>
      <p:pic>
        <p:nvPicPr>
          <p:cNvPr id="14" name="音訊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15647847"/>
      </p:ext>
    </p:extLst>
  </p:cSld>
  <p:clrMapOvr>
    <a:masterClrMapping/>
  </p:clrMapOvr>
  <mc:AlternateContent xmlns:mc="http://schemas.openxmlformats.org/markup-compatibility/2006">
    <mc:Choice xmlns:p14="http://schemas.microsoft.com/office/powerpoint/2010/main" Requires="p14">
      <p:transition spd="slow" p14:dur="2000" advTm="53772"/>
    </mc:Choice>
    <mc:Fallback>
      <p:transition spd="slow" advTm="53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1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1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1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1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4" dur="1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1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0" dur="1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1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6" dur="1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1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2" dur="1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1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8" dur="1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1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4" dur="1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additive="base">
                                        <p:cTn id="59" dur="1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60" dur="1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p:txBody>
          <a:bodyPr>
            <a:normAutofit fontScale="92500" lnSpcReduction="20000"/>
          </a:bodyPr>
          <a:lstStyle/>
          <a:p>
            <a:r>
              <a:rPr lang="zh-TW" altLang="zh-HK" dirty="0" smtClean="0"/>
              <a:t>本地</a:t>
            </a:r>
            <a:r>
              <a:rPr lang="zh-TW" altLang="zh-HK" dirty="0"/>
              <a:t>及國際性公開比賽</a:t>
            </a:r>
          </a:p>
          <a:p>
            <a:r>
              <a:rPr lang="zh-TW" altLang="zh-HK" dirty="0"/>
              <a:t>參觀大學及拜訪大學教授</a:t>
            </a:r>
          </a:p>
          <a:p>
            <a:r>
              <a:rPr lang="zh-TW" altLang="zh-HK" dirty="0" smtClean="0"/>
              <a:t>尖子</a:t>
            </a:r>
            <a:r>
              <a:rPr lang="zh-TW" altLang="zh-HK" dirty="0"/>
              <a:t>學生學習生活營</a:t>
            </a:r>
          </a:p>
          <a:p>
            <a:r>
              <a:rPr lang="zh-TW" altLang="zh-HK" dirty="0" smtClean="0"/>
              <a:t>校友</a:t>
            </a:r>
            <a:r>
              <a:rPr lang="zh-TW" altLang="zh-HK" dirty="0"/>
              <a:t>讀書及應試分享講座</a:t>
            </a:r>
          </a:p>
          <a:p>
            <a:r>
              <a:rPr lang="zh-TW" altLang="zh-HK" dirty="0" smtClean="0"/>
              <a:t>改變</a:t>
            </a:r>
            <a:r>
              <a:rPr lang="zh-TW" altLang="zh-HK" dirty="0"/>
              <a:t>及建立良好學習習慣講座</a:t>
            </a:r>
          </a:p>
          <a:p>
            <a:r>
              <a:rPr lang="zh-TW" altLang="zh-HK" dirty="0" smtClean="0"/>
              <a:t>文憑</a:t>
            </a:r>
            <a:r>
              <a:rPr lang="zh-TW" altLang="zh-HK" dirty="0"/>
              <a:t>試打氣講座</a:t>
            </a:r>
          </a:p>
          <a:p>
            <a:r>
              <a:rPr lang="zh-TW" altLang="zh-HK" dirty="0" smtClean="0"/>
              <a:t>九</a:t>
            </a:r>
            <a:r>
              <a:rPr lang="zh-TW" altLang="zh-HK" dirty="0"/>
              <a:t>型人格與學習風格座談會</a:t>
            </a:r>
          </a:p>
          <a:p>
            <a:r>
              <a:rPr lang="zh-TW" altLang="zh-HK" dirty="0" smtClean="0"/>
              <a:t>創意</a:t>
            </a:r>
            <a:r>
              <a:rPr lang="zh-TW" altLang="zh-HK" dirty="0"/>
              <a:t>思考學習工作坊</a:t>
            </a:r>
          </a:p>
          <a:p>
            <a:r>
              <a:rPr lang="zh-TW" altLang="zh-HK" dirty="0" smtClean="0"/>
              <a:t>學習</a:t>
            </a:r>
            <a:r>
              <a:rPr lang="zh-TW" altLang="zh-HK" dirty="0"/>
              <a:t>技巧工作坊</a:t>
            </a:r>
          </a:p>
          <a:p>
            <a:r>
              <a:rPr lang="zh-TW" altLang="zh-HK" dirty="0" smtClean="0"/>
              <a:t>英語</a:t>
            </a:r>
            <a:r>
              <a:rPr lang="zh-TW" altLang="zh-HK" dirty="0"/>
              <a:t>音樂劇欣賞會</a:t>
            </a:r>
          </a:p>
          <a:p>
            <a:endParaRPr lang="zh-HK" altLang="en-US" dirty="0"/>
          </a:p>
        </p:txBody>
      </p:sp>
      <p:sp>
        <p:nvSpPr>
          <p:cNvPr id="2" name="標題 1"/>
          <p:cNvSpPr>
            <a:spLocks noGrp="1"/>
          </p:cNvSpPr>
          <p:nvPr>
            <p:ph type="title"/>
          </p:nvPr>
        </p:nvSpPr>
        <p:spPr/>
        <p:txBody>
          <a:bodyPr/>
          <a:lstStyle/>
          <a:p>
            <a:r>
              <a:rPr lang="zh-TW" altLang="zh-HK" b="1" kern="100" dirty="0" smtClean="0">
                <a:effectLst/>
                <a:ea typeface="標楷體"/>
                <a:cs typeface="Times New Roman"/>
              </a:rPr>
              <a:t>尖子活動</a:t>
            </a:r>
            <a:endParaRPr lang="zh-HK" altLang="en-US" dirty="0"/>
          </a:p>
        </p:txBody>
      </p:sp>
      <p:pic>
        <p:nvPicPr>
          <p:cNvPr id="7" name="音訊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81967433"/>
      </p:ext>
    </p:extLst>
  </p:cSld>
  <p:clrMapOvr>
    <a:masterClrMapping/>
  </p:clrMapOvr>
  <mc:AlternateContent xmlns:mc="http://schemas.openxmlformats.org/markup-compatibility/2006">
    <mc:Choice xmlns:p14="http://schemas.microsoft.com/office/powerpoint/2010/main" Requires="p14">
      <p:transition spd="slow" p14:dur="2000" advTm="6651"/>
    </mc:Choice>
    <mc:Fallback>
      <p:transition spd="slow" advTm="6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本地及國際性</a:t>
            </a:r>
            <a:r>
              <a:rPr lang="zh-TW" altLang="en-US" dirty="0"/>
              <a:t>比賽</a:t>
            </a:r>
            <a:endParaRPr lang="zh-HK" altLang="en-US" dirty="0"/>
          </a:p>
        </p:txBody>
      </p:sp>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712" y="2636912"/>
            <a:ext cx="5327576" cy="3551717"/>
          </a:xfrm>
          <a:prstGeom prst="rect">
            <a:avLst/>
          </a:prstGeom>
        </p:spPr>
      </p:pic>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4908089"/>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75152" y="2674938"/>
            <a:ext cx="4601633" cy="3451225"/>
          </a:xfrm>
        </p:spPr>
      </p:pic>
      <p:sp>
        <p:nvSpPr>
          <p:cNvPr id="3" name="標題 2"/>
          <p:cNvSpPr>
            <a:spLocks noGrp="1"/>
          </p:cNvSpPr>
          <p:nvPr>
            <p:ph type="title"/>
          </p:nvPr>
        </p:nvSpPr>
        <p:spPr/>
        <p:txBody>
          <a:bodyPr/>
          <a:lstStyle/>
          <a:p>
            <a:r>
              <a:rPr lang="zh-TW" altLang="en-US" dirty="0" smtClean="0"/>
              <a:t>參觀大學及拜訪大學教授</a:t>
            </a:r>
            <a:endParaRPr lang="zh-HK" altLang="en-US" dirty="0"/>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46979804"/>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75152" y="2674938"/>
            <a:ext cx="4601633" cy="3451225"/>
          </a:xfrm>
        </p:spPr>
      </p:pic>
      <p:sp>
        <p:nvSpPr>
          <p:cNvPr id="3" name="標題 2"/>
          <p:cNvSpPr>
            <a:spLocks noGrp="1"/>
          </p:cNvSpPr>
          <p:nvPr>
            <p:ph type="title"/>
          </p:nvPr>
        </p:nvSpPr>
        <p:spPr/>
        <p:txBody>
          <a:bodyPr/>
          <a:lstStyle/>
          <a:p>
            <a:r>
              <a:rPr lang="zh-TW" altLang="en-US" dirty="0" smtClean="0"/>
              <a:t>舉辦尖子學習生活營</a:t>
            </a:r>
            <a:endParaRPr lang="zh-HK" altLang="en-US" dirty="0"/>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36323493"/>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75152" y="2674938"/>
            <a:ext cx="4601633" cy="3451225"/>
          </a:xfrm>
        </p:spPr>
      </p:pic>
      <p:sp>
        <p:nvSpPr>
          <p:cNvPr id="3" name="標題 2"/>
          <p:cNvSpPr>
            <a:spLocks noGrp="1"/>
          </p:cNvSpPr>
          <p:nvPr>
            <p:ph type="title"/>
          </p:nvPr>
        </p:nvSpPr>
        <p:spPr/>
        <p:txBody>
          <a:bodyPr/>
          <a:lstStyle/>
          <a:p>
            <a:r>
              <a:rPr lang="zh-TW" altLang="en-US" dirty="0" smtClean="0"/>
              <a:t>傑出校友讀書及應試分享講座</a:t>
            </a:r>
            <a:endParaRPr lang="zh-HK" altLang="en-US" dirty="0"/>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6059287"/>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281760" y="2674938"/>
            <a:ext cx="2588418" cy="3451225"/>
          </a:xfrm>
        </p:spPr>
      </p:pic>
      <p:sp>
        <p:nvSpPr>
          <p:cNvPr id="3" name="標題 2"/>
          <p:cNvSpPr>
            <a:spLocks noGrp="1"/>
          </p:cNvSpPr>
          <p:nvPr>
            <p:ph type="title"/>
          </p:nvPr>
        </p:nvSpPr>
        <p:spPr/>
        <p:txBody>
          <a:bodyPr/>
          <a:lstStyle/>
          <a:p>
            <a:r>
              <a:rPr lang="zh-TW" altLang="en-US" dirty="0" smtClean="0"/>
              <a:t>文憑試打氣講座</a:t>
            </a:r>
            <a:endParaRPr lang="zh-HK" altLang="en-US" dirty="0"/>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900672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2.6|4|7.6|7.6|7.6|5.8|3.3|3.4|4.2"/>
</p:tagLst>
</file>

<file path=ppt/tags/tag3.xml><?xml version="1.0" encoding="utf-8"?>
<p:tagLst xmlns:a="http://schemas.openxmlformats.org/drawingml/2006/main" xmlns:r="http://schemas.openxmlformats.org/officeDocument/2006/relationships" xmlns:p="http://schemas.openxmlformats.org/presentationml/2006/main">
  <p:tag name="TIMING" val="|2.1"/>
</p:tagLst>
</file>

<file path=ppt/tags/tag4.xml><?xml version="1.0" encoding="utf-8"?>
<p:tagLst xmlns:a="http://schemas.openxmlformats.org/drawingml/2006/main" xmlns:r="http://schemas.openxmlformats.org/officeDocument/2006/relationships" xmlns:p="http://schemas.openxmlformats.org/presentationml/2006/main">
  <p:tag name="TIMING" val="|5.3|15.9"/>
</p:tagLst>
</file>

<file path=ppt/tags/tag5.xml><?xml version="1.0" encoding="utf-8"?>
<p:tagLst xmlns:a="http://schemas.openxmlformats.org/drawingml/2006/main" xmlns:r="http://schemas.openxmlformats.org/officeDocument/2006/relationships" xmlns:p="http://schemas.openxmlformats.org/presentationml/2006/main">
  <p:tag name="TIMING" val="|1.1|9.6|6.9|5.6"/>
</p:tagLst>
</file>

<file path=ppt/tags/tag6.xml><?xml version="1.0" encoding="utf-8"?>
<p:tagLst xmlns:a="http://schemas.openxmlformats.org/drawingml/2006/main" xmlns:r="http://schemas.openxmlformats.org/officeDocument/2006/relationships" xmlns:p="http://schemas.openxmlformats.org/presentationml/2006/main">
  <p:tag name="TIMING" val="|0.6|25.6|32.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波形">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617</TotalTime>
  <Words>477</Words>
  <Application>Microsoft Office PowerPoint</Application>
  <PresentationFormat>如螢幕大小 (4:3)</PresentationFormat>
  <Paragraphs>56</Paragraphs>
  <Slides>24</Slides>
  <Notes>0</Notes>
  <HiddenSlides>0</HiddenSlides>
  <MMClips>24</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24</vt:i4>
      </vt:variant>
    </vt:vector>
  </HeadingPairs>
  <TitlesOfParts>
    <vt:vector size="32" baseType="lpstr">
      <vt:lpstr>新細明體</vt:lpstr>
      <vt:lpstr>標楷體</vt:lpstr>
      <vt:lpstr>Calibri</vt:lpstr>
      <vt:lpstr>Candara</vt:lpstr>
      <vt:lpstr>Symbol</vt:lpstr>
      <vt:lpstr>Times New Roman</vt:lpstr>
      <vt:lpstr>Wingdings</vt:lpstr>
      <vt:lpstr>波形</vt:lpstr>
      <vt:lpstr>尖子培育計劃</vt:lpstr>
      <vt:lpstr>計劃目的</vt:lpstr>
      <vt:lpstr>推行策略</vt:lpstr>
      <vt:lpstr>尖子活動</vt:lpstr>
      <vt:lpstr>本地及國際性比賽</vt:lpstr>
      <vt:lpstr>參觀大學及拜訪大學教授</vt:lpstr>
      <vt:lpstr>舉辦尖子學習生活營</vt:lpstr>
      <vt:lpstr>傑出校友讀書及應試分享講座</vt:lpstr>
      <vt:lpstr>文憑試打氣講座</vt:lpstr>
      <vt:lpstr>九型人格與學習風格座談會</vt:lpstr>
      <vt:lpstr>創意思考學習工作坊</vt:lpstr>
      <vt:lpstr>英語音樂劇欣賞會</vt:lpstr>
      <vt:lpstr>CHAI talk (齋talk)</vt:lpstr>
      <vt:lpstr>劍橋學長分享會</vt:lpstr>
      <vt:lpstr>一人一書贈送計劃及閱讀交流計劃</vt:lpstr>
      <vt:lpstr>一年一度購書日</vt:lpstr>
      <vt:lpstr>每月一次閱讀交流會</vt:lpstr>
      <vt:lpstr>尖子成就 </vt:lpstr>
      <vt:lpstr>DSE2015成績</vt:lpstr>
      <vt:lpstr>國際比賽獎項</vt:lpstr>
      <vt:lpstr>資優教育學苑2016入選同學</vt:lpstr>
      <vt:lpstr>尖子基地 Elite Zentrum</vt:lpstr>
      <vt:lpstr>尖子基地優閒角</vt:lpstr>
      <vt:lpstr>Bar 枱及 iMac 電腦</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尖子培育計劃</dc:title>
  <dc:creator>King</dc:creator>
  <cp:lastModifiedBy>PANG Wai Shing</cp:lastModifiedBy>
  <cp:revision>25</cp:revision>
  <cp:lastPrinted>2015-10-15T07:29:20Z</cp:lastPrinted>
  <dcterms:created xsi:type="dcterms:W3CDTF">2015-10-13T01:33:02Z</dcterms:created>
  <dcterms:modified xsi:type="dcterms:W3CDTF">2015-10-15T08:40:55Z</dcterms:modified>
</cp:coreProperties>
</file>